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9"/>
  </p:notesMasterIdLst>
  <p:sldIdLst>
    <p:sldId id="256" r:id="rId2"/>
    <p:sldId id="292" r:id="rId3"/>
    <p:sldId id="293" r:id="rId4"/>
    <p:sldId id="294" r:id="rId5"/>
    <p:sldId id="295" r:id="rId6"/>
    <p:sldId id="296" r:id="rId7"/>
    <p:sldId id="278" r:id="rId8"/>
  </p:sldIdLst>
  <p:sldSz cx="9144000" cy="5143500" type="screen16x9"/>
  <p:notesSz cx="6858000" cy="9144000"/>
  <p:embeddedFontLst>
    <p:embeddedFont>
      <p:font typeface="Public Sans" panose="020B0604020202020204" charset="0"/>
      <p:regular r:id="rId10"/>
      <p:bold r:id="rId11"/>
      <p:italic r:id="rId12"/>
      <p:boldItalic r:id="rId13"/>
    </p:embeddedFont>
    <p:embeddedFont>
      <p:font typeface="Public Sans Thin" panose="020B0604020202020204" charset="0"/>
      <p:regular r:id="rId14"/>
      <p:bold r:id="rId15"/>
      <p:italic r:id="rId16"/>
      <p:boldItalic r:id="rId17"/>
    </p:embeddedFont>
    <p:embeddedFont>
      <p:font typeface="Segoe UI" panose="020B0502040204020203"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presProps" Target="presProp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2967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[Name of HISP]</a:t>
            </a:r>
            <a:br>
              <a:rPr lang="en-US" sz="4000" b="0" dirty="0">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Name]</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a:buSzPct val="75000"/>
            </a:pPr>
            <a:r>
              <a:rPr lang="en-US" sz="1100" dirty="0">
                <a:latin typeface="Segoe UI" panose="020B0502040204020203" pitchFamily="34" charset="0"/>
                <a:cs typeface="Segoe UI" panose="020B0502040204020203" pitchFamily="34" charset="0"/>
              </a:rPr>
              <a:t>Do not make this about COVID-19 (see next slide) – independent of that – what did you do to increase your maturity in the areas of CX discipline identified in the assessment of customer experience capabilities? </a:t>
            </a:r>
          </a:p>
          <a:p>
            <a:pPr>
              <a:buSzPct val="75000"/>
            </a:pPr>
            <a:r>
              <a:rPr lang="en-US" sz="1100" dirty="0">
                <a:latin typeface="Segoe UI" panose="020B0502040204020203" pitchFamily="34" charset="0"/>
                <a:cs typeface="Segoe UI" panose="020B0502040204020203" pitchFamily="34" charset="0"/>
              </a:rPr>
              <a:t>Insert bullets / narrative of customer experience and service delivery gains in 2020/2021</a:t>
            </a:r>
          </a:p>
          <a:p>
            <a:pPr>
              <a:buSzPct val="75000"/>
            </a:pPr>
            <a:r>
              <a:rPr lang="en-US" sz="1100" dirty="0">
                <a:latin typeface="Segoe UI" panose="020B0502040204020203" pitchFamily="34" charset="0"/>
                <a:cs typeface="Segoe UI" panose="020B0502040204020203" pitchFamily="34" charset="0"/>
              </a:rPr>
              <a:t>Wherever possible site measurable improvements – e.g., customer experience measures that changed as a result of your work</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endParaRPr lang="en-US" sz="1300" dirty="0">
              <a:latin typeface="Segoe UI" panose="020B0502040204020203" pitchFamily="34" charset="0"/>
              <a:cs typeface="Segoe UI" panose="020B0502040204020203" pitchFamily="34" charset="0"/>
            </a:endParaRPr>
          </a:p>
          <a:p>
            <a:pPr>
              <a:buSzPct val="75000"/>
            </a:pPr>
            <a:r>
              <a:rPr lang="en-US" sz="1100" dirty="0">
                <a:latin typeface="Segoe UI" panose="020B0502040204020203" pitchFamily="34" charset="0"/>
                <a:cs typeface="Segoe UI" panose="020B0502040204020203" pitchFamily="34" charset="0"/>
              </a:rPr>
              <a:t>Site specific maturity gaps (not initiatives, but capabilities or capacity from the assessment template where you ranked yourselves lower and need to become a more capable service delivery organization)</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a:buSzPct val="75000"/>
            </a:pPr>
            <a:r>
              <a:rPr lang="en-US" sz="1100" dirty="0">
                <a:latin typeface="Segoe UI" panose="020B0502040204020203" pitchFamily="34" charset="0"/>
                <a:cs typeface="Segoe UI" panose="020B0502040204020203" pitchFamily="34" charset="0"/>
              </a:rPr>
              <a:t>With COVID-19 affecting all of our operations, what is one creative way you adapted to better serve the American public? </a:t>
            </a:r>
          </a:p>
          <a:p>
            <a:pPr>
              <a:buSzPct val="75000"/>
            </a:pPr>
            <a:r>
              <a:rPr lang="en-US" sz="1100" dirty="0">
                <a:latin typeface="Segoe UI" panose="020B0502040204020203" pitchFamily="34" charset="0"/>
                <a:cs typeface="Segoe UI" panose="020B0502040204020203" pitchFamily="34" charset="0"/>
              </a:rPr>
              <a:t>How will you make this change permanent / incorporate this new process or learning from this work into your normal course of business?</a:t>
            </a: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Mini-Equity Assessment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latin typeface="Segoe UI" panose="020B0502040204020203" pitchFamily="34" charset="0"/>
                <a:cs typeface="Segoe UI" panose="020B0502040204020203" pitchFamily="34" charset="0"/>
              </a:rPr>
              <a:t>[Insert]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100" dirty="0">
                <a:latin typeface="Segoe UI" panose="020B0502040204020203" pitchFamily="34" charset="0"/>
                <a:cs typeface="Segoe UI" panose="020B0502040204020203" pitchFamily="34" charset="0"/>
              </a:rPr>
              <a:t>[Insert]</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100" dirty="0">
                <a:latin typeface="Segoe UI" panose="020B0502040204020203" pitchFamily="34" charset="0"/>
                <a:cs typeface="Segoe UI" panose="020B0502040204020203" pitchFamily="34" charset="0"/>
              </a:rPr>
              <a:t>[Insert – note, there should be some data cited to back this up]</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60F3C8E7-9569-43CF-80E3-8CBBEFFBC94A}"/>
              </a:ext>
            </a:extLst>
          </p:cNvPr>
          <p:cNvSpPr txBox="1"/>
          <p:nvPr/>
        </p:nvSpPr>
        <p:spPr>
          <a:xfrm>
            <a:off x="5995177" y="137005"/>
            <a:ext cx="3072631" cy="738664"/>
          </a:xfrm>
          <a:prstGeom prst="rect">
            <a:avLst/>
          </a:prstGeom>
          <a:noFill/>
        </p:spPr>
        <p:txBody>
          <a:bodyPr wrap="square" rtlCol="0">
            <a:spAutoFit/>
          </a:bodyPr>
          <a:lstStyle/>
          <a:p>
            <a:pPr algn="r"/>
            <a:r>
              <a:rPr lang="en-US" i="1" dirty="0">
                <a:solidFill>
                  <a:srgbClr val="0070C0"/>
                </a:solidFill>
              </a:rPr>
              <a:t>Feel free to copy this slide if you need more space – please limit to no more than 3 slides</a:t>
            </a: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Commit to Action: Item #1</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[Insert – note, there should be some data cited to back this up]</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‘23 – Sept. 30, ‘24?</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60F3C8E7-9569-43CF-80E3-8CBBEFFBC94A}"/>
              </a:ext>
            </a:extLst>
          </p:cNvPr>
          <p:cNvSpPr txBox="1"/>
          <p:nvPr/>
        </p:nvSpPr>
        <p:spPr>
          <a:xfrm>
            <a:off x="5995177" y="137005"/>
            <a:ext cx="3072631" cy="738664"/>
          </a:xfrm>
          <a:prstGeom prst="rect">
            <a:avLst/>
          </a:prstGeom>
          <a:noFill/>
        </p:spPr>
        <p:txBody>
          <a:bodyPr wrap="square" rtlCol="0">
            <a:spAutoFit/>
          </a:bodyPr>
          <a:lstStyle/>
          <a:p>
            <a:pPr algn="r"/>
            <a:r>
              <a:rPr lang="en-US" i="1" dirty="0">
                <a:solidFill>
                  <a:srgbClr val="0070C0"/>
                </a:solidFill>
              </a:rPr>
              <a:t>Feel free to copy this slide if you need more space – please limit to no more than 5 slides per action</a:t>
            </a:r>
          </a:p>
        </p:txBody>
      </p:sp>
    </p:spTree>
    <p:extLst>
      <p:ext uri="{BB962C8B-B14F-4D97-AF65-F5344CB8AC3E}">
        <p14:creationId xmlns:p14="http://schemas.microsoft.com/office/powerpoint/2010/main" val="1705779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Commit to Action: Item #2</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[Insert – note, there should be some data cited to back this up]</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‘23 – Sept. 30, ‘24?</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[Insert]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60F3C8E7-9569-43CF-80E3-8CBBEFFBC94A}"/>
              </a:ext>
            </a:extLst>
          </p:cNvPr>
          <p:cNvSpPr txBox="1"/>
          <p:nvPr/>
        </p:nvSpPr>
        <p:spPr>
          <a:xfrm>
            <a:off x="5995177" y="137005"/>
            <a:ext cx="3072631" cy="738664"/>
          </a:xfrm>
          <a:prstGeom prst="rect">
            <a:avLst/>
          </a:prstGeom>
          <a:noFill/>
        </p:spPr>
        <p:txBody>
          <a:bodyPr wrap="square" rtlCol="0">
            <a:spAutoFit/>
          </a:bodyPr>
          <a:lstStyle/>
          <a:p>
            <a:pPr algn="r"/>
            <a:r>
              <a:rPr lang="en-US" i="1" dirty="0">
                <a:solidFill>
                  <a:srgbClr val="0070C0"/>
                </a:solidFill>
              </a:rPr>
              <a:t>Feel free to copy this slide if you need more space – please limit to no more than 5 slides per action</a:t>
            </a:r>
          </a:p>
        </p:txBody>
      </p:sp>
    </p:spTree>
    <p:extLst>
      <p:ext uri="{BB962C8B-B14F-4D97-AF65-F5344CB8AC3E}">
        <p14:creationId xmlns:p14="http://schemas.microsoft.com/office/powerpoint/2010/main" val="1504236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28600" y="1856562"/>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US" sz="2700" dirty="0">
                <a:latin typeface="Segoe UI" panose="020B0502040204020203" pitchFamily="34" charset="0"/>
                <a:cs typeface="Segoe UI" panose="020B0502040204020203" pitchFamily="34" charset="0"/>
              </a:rPr>
              <a:t>[insert HISP website]</a:t>
            </a: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614</Words>
  <Application>Microsoft Office PowerPoint</Application>
  <PresentationFormat>On-screen Show (16:9)</PresentationFormat>
  <Paragraphs>69</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Segoe UI</vt:lpstr>
      <vt:lpstr>Public Sans</vt:lpstr>
      <vt:lpstr>Public Sans Thin</vt:lpstr>
      <vt:lpstr>Arial</vt:lpstr>
      <vt:lpstr>Simple Light</vt:lpstr>
      <vt:lpstr>FY23 CX Action Plan [Name of HISP] [Department Name]</vt:lpstr>
      <vt:lpstr>FY21 Capacity Assessment Reflection Summary</vt:lpstr>
      <vt:lpstr>Adapting Service During a Global Pandemic</vt:lpstr>
      <vt:lpstr>HISP Mini-Equity Assessment</vt:lpstr>
      <vt:lpstr>Commit to Action: Item #1</vt:lpstr>
      <vt:lpstr>Commit to Action: Item #2</vt:lpstr>
      <vt:lpstr>[insert HISP website]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Boland, Amira C. EOP/OMB</cp:lastModifiedBy>
  <cp:revision>34</cp:revision>
  <dcterms:modified xsi:type="dcterms:W3CDTF">2021-04-26T14:50:30Z</dcterms:modified>
</cp:coreProperties>
</file>